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3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8023" autoAdjust="0"/>
  </p:normalViewPr>
  <p:slideViewPr>
    <p:cSldViewPr>
      <p:cViewPr varScale="1">
        <p:scale>
          <a:sx n="123" d="100"/>
          <a:sy n="123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5A18EB-F1D0-4650-8457-95F2BFF735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7CA2F-719F-42FE-A900-E92DB4E3D2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C7111-2B54-4FC7-8474-6CFA3AC6A0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C4C68-4A76-4804-9FB2-BB5A76DEE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BAF5D9A-3ACC-4A09-929F-6B1E61B497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02231-3A84-4E4B-9CC9-321FD33643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0E65F-1AAD-4A70-A65D-0076E38E11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86168-4BAA-4E05-84D2-B9C72EA1FB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F99A5-1F78-46D7-9244-11623D8361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E4A57-8AC0-42C7-AD36-712BC516C8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8DA177F-F18F-47D4-B76B-7285F6DDE1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1826F-B78D-4365-A8B8-E3D5AF92F9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629A808-9B68-49AD-A798-F7736991D7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762000" y="304800"/>
            <a:ext cx="7642225" cy="550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WildOutfitters.com Course Management System Data Model</a:t>
            </a:r>
          </a:p>
        </p:txBody>
      </p:sp>
      <p:grpSp>
        <p:nvGrpSpPr>
          <p:cNvPr id="2053" name="Group 15"/>
          <p:cNvGrpSpPr>
            <a:grpSpLocks/>
          </p:cNvGrpSpPr>
          <p:nvPr/>
        </p:nvGrpSpPr>
        <p:grpSpPr bwMode="auto">
          <a:xfrm rot="10800000">
            <a:off x="4876800" y="1828798"/>
            <a:ext cx="1524000" cy="346075"/>
            <a:chOff x="3144" y="215"/>
            <a:chExt cx="788" cy="218"/>
          </a:xfrm>
        </p:grpSpPr>
        <p:cxnSp>
          <p:nvCxnSpPr>
            <p:cNvPr id="2085" name="AutoShape 16"/>
            <p:cNvCxnSpPr>
              <a:cxnSpLocks noChangeShapeType="1"/>
            </p:cNvCxnSpPr>
            <p:nvPr/>
          </p:nvCxnSpPr>
          <p:spPr bwMode="auto">
            <a:xfrm flipV="1">
              <a:off x="3144" y="324"/>
              <a:ext cx="788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086" name="Group 17"/>
            <p:cNvGrpSpPr>
              <a:grpSpLocks/>
            </p:cNvGrpSpPr>
            <p:nvPr/>
          </p:nvGrpSpPr>
          <p:grpSpPr bwMode="auto">
            <a:xfrm>
              <a:off x="3850" y="215"/>
              <a:ext cx="82" cy="218"/>
              <a:chOff x="3843" y="215"/>
              <a:chExt cx="82" cy="218"/>
            </a:xfrm>
          </p:grpSpPr>
          <p:sp>
            <p:nvSpPr>
              <p:cNvPr id="2087" name="Line 18"/>
              <p:cNvSpPr>
                <a:spLocks noChangeShapeType="1"/>
              </p:cNvSpPr>
              <p:nvPr/>
            </p:nvSpPr>
            <p:spPr bwMode="auto">
              <a:xfrm rot="-5400000">
                <a:off x="3829" y="229"/>
                <a:ext cx="110" cy="8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19"/>
              <p:cNvSpPr>
                <a:spLocks noChangeShapeType="1"/>
              </p:cNvSpPr>
              <p:nvPr/>
            </p:nvSpPr>
            <p:spPr bwMode="auto">
              <a:xfrm rot="16200000" flipH="1">
                <a:off x="3829" y="337"/>
                <a:ext cx="110" cy="8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54" name="Group 20"/>
          <p:cNvGrpSpPr>
            <a:grpSpLocks/>
          </p:cNvGrpSpPr>
          <p:nvPr/>
        </p:nvGrpSpPr>
        <p:grpSpPr bwMode="auto">
          <a:xfrm>
            <a:off x="2286000" y="1828800"/>
            <a:ext cx="1066799" cy="346075"/>
            <a:chOff x="3144" y="215"/>
            <a:chExt cx="788" cy="218"/>
          </a:xfrm>
        </p:grpSpPr>
        <p:cxnSp>
          <p:nvCxnSpPr>
            <p:cNvPr id="2081" name="AutoShape 21"/>
            <p:cNvCxnSpPr>
              <a:cxnSpLocks noChangeShapeType="1"/>
            </p:cNvCxnSpPr>
            <p:nvPr/>
          </p:nvCxnSpPr>
          <p:spPr bwMode="auto">
            <a:xfrm flipV="1">
              <a:off x="3144" y="324"/>
              <a:ext cx="788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082" name="Group 22"/>
            <p:cNvGrpSpPr>
              <a:grpSpLocks/>
            </p:cNvGrpSpPr>
            <p:nvPr/>
          </p:nvGrpSpPr>
          <p:grpSpPr bwMode="auto">
            <a:xfrm>
              <a:off x="3850" y="215"/>
              <a:ext cx="82" cy="218"/>
              <a:chOff x="3843" y="215"/>
              <a:chExt cx="82" cy="218"/>
            </a:xfrm>
          </p:grpSpPr>
          <p:sp>
            <p:nvSpPr>
              <p:cNvPr id="2083" name="Line 23"/>
              <p:cNvSpPr>
                <a:spLocks noChangeShapeType="1"/>
              </p:cNvSpPr>
              <p:nvPr/>
            </p:nvSpPr>
            <p:spPr bwMode="auto">
              <a:xfrm rot="-5400000">
                <a:off x="3829" y="229"/>
                <a:ext cx="110" cy="8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24"/>
              <p:cNvSpPr>
                <a:spLocks noChangeShapeType="1"/>
              </p:cNvSpPr>
              <p:nvPr/>
            </p:nvSpPr>
            <p:spPr bwMode="auto">
              <a:xfrm rot="16200000" flipH="1">
                <a:off x="3829" y="337"/>
                <a:ext cx="110" cy="8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055" name="Group 26"/>
          <p:cNvGrpSpPr>
            <a:grpSpLocks/>
          </p:cNvGrpSpPr>
          <p:nvPr/>
        </p:nvGrpSpPr>
        <p:grpSpPr bwMode="auto">
          <a:xfrm rot="16200000">
            <a:off x="3602040" y="3560762"/>
            <a:ext cx="762000" cy="346075"/>
            <a:chOff x="1655" y="2692"/>
            <a:chExt cx="364" cy="218"/>
          </a:xfrm>
        </p:grpSpPr>
        <p:cxnSp>
          <p:nvCxnSpPr>
            <p:cNvPr id="2077" name="AutoShape 27"/>
            <p:cNvCxnSpPr>
              <a:cxnSpLocks noChangeShapeType="1"/>
            </p:cNvCxnSpPr>
            <p:nvPr/>
          </p:nvCxnSpPr>
          <p:spPr bwMode="auto">
            <a:xfrm flipV="1">
              <a:off x="1655" y="2801"/>
              <a:ext cx="364" cy="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2078" name="Group 28"/>
            <p:cNvGrpSpPr>
              <a:grpSpLocks/>
            </p:cNvGrpSpPr>
            <p:nvPr/>
          </p:nvGrpSpPr>
          <p:grpSpPr bwMode="auto">
            <a:xfrm>
              <a:off x="1943" y="2692"/>
              <a:ext cx="76" cy="218"/>
              <a:chOff x="3843" y="215"/>
              <a:chExt cx="82" cy="218"/>
            </a:xfrm>
          </p:grpSpPr>
          <p:sp>
            <p:nvSpPr>
              <p:cNvPr id="2079" name="Line 29"/>
              <p:cNvSpPr>
                <a:spLocks noChangeShapeType="1"/>
              </p:cNvSpPr>
              <p:nvPr/>
            </p:nvSpPr>
            <p:spPr bwMode="auto">
              <a:xfrm rot="-5400000">
                <a:off x="3829" y="229"/>
                <a:ext cx="110" cy="8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30"/>
              <p:cNvSpPr>
                <a:spLocks noChangeShapeType="1"/>
              </p:cNvSpPr>
              <p:nvPr/>
            </p:nvSpPr>
            <p:spPr bwMode="auto">
              <a:xfrm rot="16200000" flipH="1">
                <a:off x="3829" y="337"/>
                <a:ext cx="110" cy="8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056" name="Text Box 31"/>
          <p:cNvSpPr txBox="1">
            <a:spLocks noChangeArrowheads="1"/>
          </p:cNvSpPr>
          <p:nvPr/>
        </p:nvSpPr>
        <p:spPr bwMode="auto">
          <a:xfrm>
            <a:off x="5343525" y="5929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057" name="Group 54"/>
          <p:cNvGrpSpPr>
            <a:grpSpLocks/>
          </p:cNvGrpSpPr>
          <p:nvPr/>
        </p:nvGrpSpPr>
        <p:grpSpPr bwMode="auto">
          <a:xfrm>
            <a:off x="5867400" y="5105400"/>
            <a:ext cx="2971800" cy="641350"/>
            <a:chOff x="3360" y="2832"/>
            <a:chExt cx="1872" cy="404"/>
          </a:xfrm>
        </p:grpSpPr>
        <p:grpSp>
          <p:nvGrpSpPr>
            <p:cNvPr id="2070" name="Group 33"/>
            <p:cNvGrpSpPr>
              <a:grpSpLocks/>
            </p:cNvGrpSpPr>
            <p:nvPr/>
          </p:nvGrpSpPr>
          <p:grpSpPr bwMode="auto">
            <a:xfrm>
              <a:off x="3360" y="2839"/>
              <a:ext cx="593" cy="218"/>
              <a:chOff x="3144" y="215"/>
              <a:chExt cx="788" cy="218"/>
            </a:xfrm>
          </p:grpSpPr>
          <p:cxnSp>
            <p:nvCxnSpPr>
              <p:cNvPr id="2073" name="AutoShape 34"/>
              <p:cNvCxnSpPr>
                <a:cxnSpLocks noChangeShapeType="1"/>
              </p:cNvCxnSpPr>
              <p:nvPr/>
            </p:nvCxnSpPr>
            <p:spPr bwMode="auto">
              <a:xfrm flipV="1">
                <a:off x="3144" y="324"/>
                <a:ext cx="788" cy="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</p:cxnSp>
          <p:grpSp>
            <p:nvGrpSpPr>
              <p:cNvPr id="2074" name="Group 35"/>
              <p:cNvGrpSpPr>
                <a:grpSpLocks/>
              </p:cNvGrpSpPr>
              <p:nvPr/>
            </p:nvGrpSpPr>
            <p:grpSpPr bwMode="auto">
              <a:xfrm>
                <a:off x="3850" y="215"/>
                <a:ext cx="82" cy="218"/>
                <a:chOff x="3843" y="215"/>
                <a:chExt cx="82" cy="218"/>
              </a:xfrm>
            </p:grpSpPr>
            <p:sp>
              <p:nvSpPr>
                <p:cNvPr id="2075" name="Line 36"/>
                <p:cNvSpPr>
                  <a:spLocks noChangeShapeType="1"/>
                </p:cNvSpPr>
                <p:nvPr/>
              </p:nvSpPr>
              <p:spPr bwMode="auto">
                <a:xfrm rot="-5400000">
                  <a:off x="3829" y="229"/>
                  <a:ext cx="110" cy="8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6" name="Line 37"/>
                <p:cNvSpPr>
                  <a:spLocks noChangeShapeType="1"/>
                </p:cNvSpPr>
                <p:nvPr/>
              </p:nvSpPr>
              <p:spPr bwMode="auto">
                <a:xfrm rot="16200000" flipH="1">
                  <a:off x="3829" y="337"/>
                  <a:ext cx="110" cy="8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071" name="Text Box 38"/>
            <p:cNvSpPr txBox="1">
              <a:spLocks noChangeArrowheads="1"/>
            </p:cNvSpPr>
            <p:nvPr/>
          </p:nvSpPr>
          <p:spPr bwMode="auto">
            <a:xfrm>
              <a:off x="3972" y="2832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</a:t>
              </a:r>
            </a:p>
          </p:txBody>
        </p:sp>
        <p:sp>
          <p:nvSpPr>
            <p:cNvPr id="2072" name="Text Box 39"/>
            <p:cNvSpPr txBox="1">
              <a:spLocks noChangeArrowheads="1"/>
            </p:cNvSpPr>
            <p:nvPr/>
          </p:nvSpPr>
          <p:spPr bwMode="auto">
            <a:xfrm>
              <a:off x="4137" y="2832"/>
              <a:ext cx="109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One to Many Relationship</a:t>
              </a:r>
            </a:p>
          </p:txBody>
        </p:sp>
      </p:grpSp>
      <p:grpSp>
        <p:nvGrpSpPr>
          <p:cNvPr id="2058" name="Group 43"/>
          <p:cNvGrpSpPr>
            <a:grpSpLocks/>
          </p:cNvGrpSpPr>
          <p:nvPr/>
        </p:nvGrpSpPr>
        <p:grpSpPr bwMode="auto">
          <a:xfrm>
            <a:off x="3124200" y="3962400"/>
            <a:ext cx="1868488" cy="2743200"/>
            <a:chOff x="240" y="576"/>
            <a:chExt cx="1177" cy="1797"/>
          </a:xfrm>
        </p:grpSpPr>
        <p:sp>
          <p:nvSpPr>
            <p:cNvPr id="2068" name="Rectangle 44"/>
            <p:cNvSpPr>
              <a:spLocks noChangeArrowheads="1"/>
            </p:cNvSpPr>
            <p:nvPr/>
          </p:nvSpPr>
          <p:spPr bwMode="auto">
            <a:xfrm>
              <a:off x="240" y="576"/>
              <a:ext cx="1177" cy="4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tblCustomer</a:t>
              </a:r>
            </a:p>
          </p:txBody>
        </p:sp>
        <p:sp>
          <p:nvSpPr>
            <p:cNvPr id="2069" name="Rectangle 45"/>
            <p:cNvSpPr>
              <a:spLocks noChangeArrowheads="1"/>
            </p:cNvSpPr>
            <p:nvPr/>
          </p:nvSpPr>
          <p:spPr bwMode="auto">
            <a:xfrm>
              <a:off x="240" y="964"/>
              <a:ext cx="1177" cy="1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b="1" dirty="0"/>
                <a:t>*</a:t>
              </a:r>
              <a:r>
                <a:rPr lang="en-US" sz="1400" b="1" dirty="0" err="1"/>
                <a:t>CustID</a:t>
              </a:r>
              <a:endParaRPr lang="en-US" sz="1400" b="1" dirty="0"/>
            </a:p>
            <a:p>
              <a:r>
                <a:rPr lang="en-US" sz="1400" dirty="0" err="1"/>
                <a:t>CustLastName</a:t>
              </a:r>
              <a:endParaRPr lang="en-US" sz="1400" dirty="0"/>
            </a:p>
            <a:p>
              <a:r>
                <a:rPr lang="en-US" sz="1400" dirty="0" err="1"/>
                <a:t>CustFirstName</a:t>
              </a:r>
              <a:endParaRPr lang="en-US" sz="1400" dirty="0"/>
            </a:p>
            <a:p>
              <a:r>
                <a:rPr lang="en-US" sz="1400" dirty="0" err="1"/>
                <a:t>CustAddress</a:t>
              </a:r>
              <a:endParaRPr lang="en-US" sz="1400" dirty="0"/>
            </a:p>
            <a:p>
              <a:r>
                <a:rPr lang="en-US" sz="1400" dirty="0" err="1"/>
                <a:t>CustCity</a:t>
              </a:r>
              <a:endParaRPr lang="en-US" sz="1400" dirty="0"/>
            </a:p>
            <a:p>
              <a:r>
                <a:rPr lang="en-US" sz="1400" dirty="0" err="1"/>
                <a:t>CustState</a:t>
              </a:r>
              <a:endParaRPr lang="en-US" sz="1400" dirty="0"/>
            </a:p>
            <a:p>
              <a:r>
                <a:rPr lang="en-US" sz="1400" dirty="0" err="1"/>
                <a:t>CustZip</a:t>
              </a:r>
              <a:endParaRPr lang="en-US" sz="1400" dirty="0"/>
            </a:p>
            <a:p>
              <a:r>
                <a:rPr lang="en-US" sz="1400" dirty="0" err="1"/>
                <a:t>CustPhone</a:t>
              </a:r>
              <a:endParaRPr lang="en-US" sz="1400" dirty="0"/>
            </a:p>
            <a:p>
              <a:r>
                <a:rPr lang="en-US" sz="1400" dirty="0" err="1"/>
                <a:t>CustEmail</a:t>
              </a:r>
              <a:endParaRPr lang="en-US" sz="1400" dirty="0"/>
            </a:p>
          </p:txBody>
        </p:sp>
      </p:grpSp>
      <p:grpSp>
        <p:nvGrpSpPr>
          <p:cNvPr id="2059" name="Group 46"/>
          <p:cNvGrpSpPr>
            <a:grpSpLocks/>
          </p:cNvGrpSpPr>
          <p:nvPr/>
        </p:nvGrpSpPr>
        <p:grpSpPr bwMode="auto">
          <a:xfrm>
            <a:off x="6324600" y="1371600"/>
            <a:ext cx="1676400" cy="1296988"/>
            <a:chOff x="153" y="1081"/>
            <a:chExt cx="816" cy="801"/>
          </a:xfrm>
        </p:grpSpPr>
        <p:sp>
          <p:nvSpPr>
            <p:cNvPr id="2066" name="Rectangle 47"/>
            <p:cNvSpPr>
              <a:spLocks noChangeArrowheads="1"/>
            </p:cNvSpPr>
            <p:nvPr/>
          </p:nvSpPr>
          <p:spPr bwMode="auto">
            <a:xfrm>
              <a:off x="153" y="1269"/>
              <a:ext cx="816" cy="61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b="1" dirty="0"/>
                <a:t>*</a:t>
              </a:r>
              <a:r>
                <a:rPr lang="en-US" sz="1400" b="1" dirty="0" err="1"/>
                <a:t>CourseID</a:t>
              </a:r>
              <a:endParaRPr lang="en-US" sz="1400" b="1" dirty="0"/>
            </a:p>
            <a:p>
              <a:r>
                <a:rPr lang="en-US" sz="1400" dirty="0" err="1"/>
                <a:t>CourseTitle</a:t>
              </a:r>
              <a:endParaRPr lang="en-US" sz="1400" dirty="0"/>
            </a:p>
            <a:p>
              <a:r>
                <a:rPr lang="en-US" sz="1400" dirty="0" err="1"/>
                <a:t>CourseType</a:t>
              </a:r>
              <a:endParaRPr lang="en-US" sz="1400" dirty="0"/>
            </a:p>
            <a:p>
              <a:r>
                <a:rPr lang="en-US" sz="1400" dirty="0" err="1"/>
                <a:t>CourseDesc</a:t>
              </a:r>
              <a:endParaRPr lang="en-US" sz="1400" dirty="0"/>
            </a:p>
            <a:p>
              <a:endParaRPr lang="en-US" sz="1400" dirty="0"/>
            </a:p>
          </p:txBody>
        </p:sp>
        <p:sp>
          <p:nvSpPr>
            <p:cNvPr id="2067" name="Rectangle 48"/>
            <p:cNvSpPr>
              <a:spLocks noChangeArrowheads="1"/>
            </p:cNvSpPr>
            <p:nvPr/>
          </p:nvSpPr>
          <p:spPr bwMode="auto">
            <a:xfrm>
              <a:off x="153" y="1081"/>
              <a:ext cx="816" cy="1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tblCourse</a:t>
              </a:r>
            </a:p>
          </p:txBody>
        </p:sp>
      </p:grpSp>
      <p:grpSp>
        <p:nvGrpSpPr>
          <p:cNvPr id="2060" name="Group 66"/>
          <p:cNvGrpSpPr>
            <a:grpSpLocks/>
          </p:cNvGrpSpPr>
          <p:nvPr/>
        </p:nvGrpSpPr>
        <p:grpSpPr bwMode="auto">
          <a:xfrm>
            <a:off x="5867400" y="3505200"/>
            <a:ext cx="3048000" cy="1068388"/>
            <a:chOff x="3936" y="2160"/>
            <a:chExt cx="1680" cy="673"/>
          </a:xfrm>
        </p:grpSpPr>
        <p:sp>
          <p:nvSpPr>
            <p:cNvPr id="2063" name="Text Box 62"/>
            <p:cNvSpPr txBox="1">
              <a:spLocks noChangeArrowheads="1"/>
            </p:cNvSpPr>
            <p:nvPr/>
          </p:nvSpPr>
          <p:spPr bwMode="auto">
            <a:xfrm>
              <a:off x="4107" y="2256"/>
              <a:ext cx="2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=</a:t>
              </a:r>
            </a:p>
          </p:txBody>
        </p:sp>
        <p:sp>
          <p:nvSpPr>
            <p:cNvPr id="2064" name="Text Box 63"/>
            <p:cNvSpPr txBox="1">
              <a:spLocks noChangeArrowheads="1"/>
            </p:cNvSpPr>
            <p:nvPr/>
          </p:nvSpPr>
          <p:spPr bwMode="auto">
            <a:xfrm>
              <a:off x="4272" y="2256"/>
              <a:ext cx="1344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Unique Identifiers (become the primary keys in your tables)</a:t>
              </a:r>
            </a:p>
          </p:txBody>
        </p:sp>
        <p:sp>
          <p:nvSpPr>
            <p:cNvPr id="2065" name="Text Box 64"/>
            <p:cNvSpPr txBox="1">
              <a:spLocks noChangeArrowheads="1"/>
            </p:cNvSpPr>
            <p:nvPr/>
          </p:nvSpPr>
          <p:spPr bwMode="auto">
            <a:xfrm>
              <a:off x="3936" y="2160"/>
              <a:ext cx="313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800" b="1"/>
                <a:t>*</a:t>
              </a:r>
            </a:p>
          </p:txBody>
        </p:sp>
      </p:grpSp>
      <p:sp>
        <p:nvSpPr>
          <p:cNvPr id="2062" name="TextBox 48"/>
          <p:cNvSpPr txBox="1">
            <a:spLocks noChangeArrowheads="1"/>
          </p:cNvSpPr>
          <p:nvPr/>
        </p:nvSpPr>
        <p:spPr bwMode="auto">
          <a:xfrm>
            <a:off x="5486400" y="3048000"/>
            <a:ext cx="259556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 dirty="0"/>
              <a:t>What should the foreign keys be here?</a:t>
            </a:r>
          </a:p>
        </p:txBody>
      </p:sp>
      <p:grpSp>
        <p:nvGrpSpPr>
          <p:cNvPr id="2052" name="Group 42"/>
          <p:cNvGrpSpPr>
            <a:grpSpLocks/>
          </p:cNvGrpSpPr>
          <p:nvPr/>
        </p:nvGrpSpPr>
        <p:grpSpPr bwMode="auto">
          <a:xfrm>
            <a:off x="550068" y="1028700"/>
            <a:ext cx="1868488" cy="2057400"/>
            <a:chOff x="240" y="576"/>
            <a:chExt cx="1177" cy="1797"/>
          </a:xfrm>
        </p:grpSpPr>
        <p:sp>
          <p:nvSpPr>
            <p:cNvPr id="2089" name="Rectangle 10"/>
            <p:cNvSpPr>
              <a:spLocks noChangeArrowheads="1"/>
            </p:cNvSpPr>
            <p:nvPr/>
          </p:nvSpPr>
          <p:spPr bwMode="auto">
            <a:xfrm>
              <a:off x="240" y="576"/>
              <a:ext cx="1177" cy="4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tblEmployee</a:t>
              </a:r>
            </a:p>
          </p:txBody>
        </p:sp>
        <p:sp>
          <p:nvSpPr>
            <p:cNvPr id="2090" name="Rectangle 11"/>
            <p:cNvSpPr>
              <a:spLocks noChangeArrowheads="1"/>
            </p:cNvSpPr>
            <p:nvPr/>
          </p:nvSpPr>
          <p:spPr bwMode="auto">
            <a:xfrm>
              <a:off x="240" y="964"/>
              <a:ext cx="1177" cy="1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b="1" dirty="0"/>
                <a:t>*</a:t>
              </a:r>
              <a:r>
                <a:rPr lang="en-US" sz="1400" b="1" dirty="0" err="1"/>
                <a:t>EmpID</a:t>
              </a:r>
              <a:endParaRPr lang="en-US" sz="1400" b="1" dirty="0"/>
            </a:p>
            <a:p>
              <a:r>
                <a:rPr lang="en-US" sz="1400" dirty="0" err="1"/>
                <a:t>EmpLastName</a:t>
              </a:r>
              <a:endParaRPr lang="en-US" sz="1400" dirty="0"/>
            </a:p>
            <a:p>
              <a:r>
                <a:rPr lang="en-US" sz="1400" dirty="0" err="1"/>
                <a:t>EmpFirstName</a:t>
              </a:r>
              <a:endParaRPr lang="en-US" sz="1400" dirty="0"/>
            </a:p>
            <a:p>
              <a:r>
                <a:rPr lang="en-US" sz="1400" dirty="0" err="1"/>
                <a:t>EmpPosition</a:t>
              </a:r>
              <a:endParaRPr lang="en-US" sz="1400" dirty="0"/>
            </a:p>
            <a:p>
              <a:r>
                <a:rPr lang="en-US" sz="1400" dirty="0" err="1"/>
                <a:t>EmpPhone</a:t>
              </a:r>
              <a:endParaRPr lang="en-US" sz="1400" dirty="0"/>
            </a:p>
            <a:p>
              <a:r>
                <a:rPr lang="en-US" sz="1400" dirty="0" err="1"/>
                <a:t>EmpEmail</a:t>
              </a:r>
              <a:endParaRPr lang="en-US" sz="1400" dirty="0"/>
            </a:p>
          </p:txBody>
        </p:sp>
      </p:grp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3352800" y="914400"/>
            <a:ext cx="1524000" cy="2438876"/>
            <a:chOff x="153" y="1081"/>
            <a:chExt cx="864" cy="827"/>
          </a:xfrm>
        </p:grpSpPr>
        <p:sp>
          <p:nvSpPr>
            <p:cNvPr id="2091" name="Rectangle 4"/>
            <p:cNvSpPr>
              <a:spLocks noChangeArrowheads="1"/>
            </p:cNvSpPr>
            <p:nvPr/>
          </p:nvSpPr>
          <p:spPr bwMode="auto">
            <a:xfrm>
              <a:off x="153" y="1269"/>
              <a:ext cx="864" cy="63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en-US" b="1" dirty="0"/>
                <a:t>*</a:t>
              </a:r>
              <a:r>
                <a:rPr lang="en-US" sz="1400" b="1" dirty="0" err="1"/>
                <a:t>ClassID</a:t>
              </a:r>
              <a:endParaRPr lang="en-US" sz="1400" b="1" dirty="0"/>
            </a:p>
            <a:p>
              <a:r>
                <a:rPr lang="en-US" sz="1400" dirty="0" err="1"/>
                <a:t>ClassDate</a:t>
              </a:r>
              <a:endParaRPr lang="en-US" sz="1400" dirty="0"/>
            </a:p>
            <a:p>
              <a:r>
                <a:rPr lang="en-US" sz="1400" dirty="0" err="1"/>
                <a:t>ClassStartTime</a:t>
              </a:r>
              <a:endParaRPr lang="en-US" sz="1400" dirty="0"/>
            </a:p>
            <a:p>
              <a:r>
                <a:rPr lang="en-US" sz="1400" dirty="0" err="1"/>
                <a:t>ClassEndTime</a:t>
              </a:r>
              <a:endParaRPr lang="en-US" sz="1400" dirty="0"/>
            </a:p>
            <a:p>
              <a:r>
                <a:rPr lang="en-US" sz="1400" dirty="0" err="1"/>
                <a:t>ClassLocation</a:t>
              </a:r>
              <a:endParaRPr lang="en-US" sz="1400" dirty="0"/>
            </a:p>
            <a:p>
              <a:r>
                <a:rPr lang="en-US" sz="1400" dirty="0"/>
                <a:t>_________</a:t>
              </a:r>
            </a:p>
            <a:p>
              <a:r>
                <a:rPr lang="en-US" sz="1400" dirty="0"/>
                <a:t>_________</a:t>
              </a:r>
            </a:p>
            <a:p>
              <a:r>
                <a:rPr lang="en-US" sz="1400" dirty="0"/>
                <a:t>_________</a:t>
              </a:r>
            </a:p>
            <a:p>
              <a:endParaRPr lang="en-US" sz="1400" dirty="0"/>
            </a:p>
          </p:txBody>
        </p:sp>
        <p:sp>
          <p:nvSpPr>
            <p:cNvPr id="2092" name="Rectangle 5"/>
            <p:cNvSpPr>
              <a:spLocks noChangeArrowheads="1"/>
            </p:cNvSpPr>
            <p:nvPr/>
          </p:nvSpPr>
          <p:spPr bwMode="auto">
            <a:xfrm>
              <a:off x="153" y="1081"/>
              <a:ext cx="864" cy="18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/>
                <a:t>tblClass</a:t>
              </a:r>
            </a:p>
          </p:txBody>
        </p:sp>
      </p:grpSp>
      <p:cxnSp>
        <p:nvCxnSpPr>
          <p:cNvPr id="46" name="Curved Connector 45"/>
          <p:cNvCxnSpPr/>
          <p:nvPr/>
        </p:nvCxnSpPr>
        <p:spPr>
          <a:xfrm rot="10800000">
            <a:off x="4495800" y="2971800"/>
            <a:ext cx="1066800" cy="228600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/>
              <a:t>Sample Table View of the </a:t>
            </a:r>
            <a:r>
              <a:rPr lang="en-US" sz="3200" i="1" u="sng"/>
              <a:t>Employee</a:t>
            </a:r>
            <a:r>
              <a:rPr lang="en-US" sz="3200" b="1"/>
              <a:t> Entity</a:t>
            </a:r>
          </a:p>
        </p:txBody>
      </p:sp>
      <p:graphicFrame>
        <p:nvGraphicFramePr>
          <p:cNvPr id="4185" name="Group 8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9986861"/>
              </p:ext>
            </p:extLst>
          </p:nvPr>
        </p:nvGraphicFramePr>
        <p:xfrm>
          <a:off x="533400" y="1600200"/>
          <a:ext cx="8153400" cy="2697480"/>
        </p:xfrm>
        <a:graphic>
          <a:graphicData uri="http://schemas.openxmlformats.org/drawingml/2006/table">
            <a:tbl>
              <a:tblPr/>
              <a:tblGrid>
                <a:gridCol w="774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EmpID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EmpLastName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EmpFirstName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EmpPosition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EmpPhone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EmpEmail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Felton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970-123-1234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lfelton@wfi.com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Instructor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912-777-1214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ashumer@wfi.com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Tucker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Training Manager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404-777-1215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rtucker@wfi.com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6376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80435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/>
              <a:t>Sample Table View of the </a:t>
            </a:r>
            <a:r>
              <a:rPr lang="en-US" sz="3200" i="1" u="sng"/>
              <a:t>Course</a:t>
            </a:r>
            <a:r>
              <a:rPr lang="en-US" sz="3200" b="1"/>
              <a:t> Entity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29395424"/>
              </p:ext>
            </p:extLst>
          </p:nvPr>
        </p:nvGraphicFramePr>
        <p:xfrm>
          <a:off x="457200" y="1600200"/>
          <a:ext cx="8229600" cy="4191000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CourseID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CourseTitle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CourseType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CourseDesc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 to Backpacking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All-Day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Discussion of trip planning, equipment lists, and proper packing techniques.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Basic Caving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Half-Day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Safety and lighting fundamentals. You will get muddy. Dress appropriately.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Bouldering Fundamentals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Half-Day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Rock climbing basics applied to short (20ft-30ft) but difficult problems.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Introduction to Kayaking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All-Day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Learn the fundamentals of wet exit, rolling, and basic paddle technique.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3166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/>
              <a:t>Sample Table View of the </a:t>
            </a:r>
            <a:r>
              <a:rPr lang="en-US" sz="3200" i="1" u="sng"/>
              <a:t>Customer</a:t>
            </a:r>
            <a:r>
              <a:rPr lang="en-US" sz="3200" b="1"/>
              <a:t> Entity</a:t>
            </a:r>
          </a:p>
        </p:txBody>
      </p:sp>
      <p:graphicFrame>
        <p:nvGraphicFramePr>
          <p:cNvPr id="10317" name="Group 7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50799067"/>
              </p:ext>
            </p:extLst>
          </p:nvPr>
        </p:nvGraphicFramePr>
        <p:xfrm>
          <a:off x="152400" y="1600200"/>
          <a:ext cx="8763000" cy="3962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CustID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CustLName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CustFName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CustAddress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CustCity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CustState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CustZipCode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CustPhone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CustEmail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Turner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Taylor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678 Maple Circle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Austin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(617) 876-1234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TT@nphil.com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Kyle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River 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Savannah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(912) 234-5678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KM@minerva.org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Williams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524 Zion Street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(212) 746-3524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AW@qwlgm.com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3577108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2075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/>
              <a:t>Sample Table View of the </a:t>
            </a:r>
            <a:r>
              <a:rPr lang="en-US" sz="3200" i="1" u="sng" dirty="0"/>
              <a:t>Class</a:t>
            </a:r>
            <a:r>
              <a:rPr lang="en-US" sz="3200" b="1" dirty="0"/>
              <a:t> Entity</a:t>
            </a:r>
          </a:p>
        </p:txBody>
      </p:sp>
      <p:graphicFrame>
        <p:nvGraphicFramePr>
          <p:cNvPr id="9336" name="Group 12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88951480"/>
              </p:ext>
            </p:extLst>
          </p:nvPr>
        </p:nvGraphicFramePr>
        <p:xfrm>
          <a:off x="203200" y="1066800"/>
          <a:ext cx="8737600" cy="5248656"/>
        </p:xfrm>
        <a:graphic>
          <a:graphicData uri="http://schemas.openxmlformats.org/drawingml/2006/table">
            <a:tbl>
              <a:tblPr/>
              <a:tblGrid>
                <a:gridCol w="741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0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3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78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ClassDate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ClassStartTime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ClassEndTime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Foreign key?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Foreign key?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Foreign key?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07/07/2019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Granite State Park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07/16/2019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In-Store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03/15/2019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Troll Caverns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04/07/2019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Granite State Park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?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02665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565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8450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14518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4836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3093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1496</TotalTime>
  <Words>334</Words>
  <Application>Microsoft Office PowerPoint</Application>
  <PresentationFormat>On-screen Show (4:3)</PresentationFormat>
  <Paragraphs>173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Georgia</vt:lpstr>
      <vt:lpstr>Trebuchet MS</vt:lpstr>
      <vt:lpstr>Wingdings 2</vt:lpstr>
      <vt:lpstr>Paper</vt:lpstr>
      <vt:lpstr>PowerPoint Presentation</vt:lpstr>
      <vt:lpstr>Sample Table View of the Employee Entity</vt:lpstr>
      <vt:lpstr>Sample Table View of the Course Entity</vt:lpstr>
      <vt:lpstr>Sample Table View of the Customer Entity</vt:lpstr>
      <vt:lpstr>Sample Table View of the Class Entity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Christina Serrano</dc:creator>
  <cp:lastModifiedBy>Serrano,Christina</cp:lastModifiedBy>
  <cp:revision>85</cp:revision>
  <dcterms:created xsi:type="dcterms:W3CDTF">2006-02-17T16:23:52Z</dcterms:created>
  <dcterms:modified xsi:type="dcterms:W3CDTF">2019-02-12T20:32:40Z</dcterms:modified>
</cp:coreProperties>
</file>